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40"/>
  </p:notesMasterIdLst>
  <p:sldIdLst>
    <p:sldId id="256" r:id="rId2"/>
    <p:sldId id="621" r:id="rId3"/>
    <p:sldId id="630" r:id="rId4"/>
    <p:sldId id="739" r:id="rId5"/>
    <p:sldId id="717" r:id="rId6"/>
    <p:sldId id="718" r:id="rId7"/>
    <p:sldId id="740" r:id="rId8"/>
    <p:sldId id="742" r:id="rId9"/>
    <p:sldId id="743" r:id="rId10"/>
    <p:sldId id="744" r:id="rId11"/>
    <p:sldId id="719" r:id="rId12"/>
    <p:sldId id="745" r:id="rId13"/>
    <p:sldId id="746" r:id="rId14"/>
    <p:sldId id="747" r:id="rId15"/>
    <p:sldId id="748" r:id="rId16"/>
    <p:sldId id="749" r:id="rId17"/>
    <p:sldId id="751" r:id="rId18"/>
    <p:sldId id="750" r:id="rId19"/>
    <p:sldId id="716" r:id="rId20"/>
    <p:sldId id="752" r:id="rId21"/>
    <p:sldId id="753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3" r:id="rId32"/>
    <p:sldId id="764" r:id="rId33"/>
    <p:sldId id="765" r:id="rId34"/>
    <p:sldId id="766" r:id="rId35"/>
    <p:sldId id="767" r:id="rId36"/>
    <p:sldId id="768" r:id="rId37"/>
    <p:sldId id="737" r:id="rId38"/>
    <p:sldId id="769" r:id="rId39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5374" autoAdjust="0"/>
  </p:normalViewPr>
  <p:slideViewPr>
    <p:cSldViewPr>
      <p:cViewPr varScale="1">
        <p:scale>
          <a:sx n="78" d="100"/>
          <a:sy n="78" d="100"/>
        </p:scale>
        <p:origin x="2344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4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1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53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99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19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4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36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36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38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 dirty="0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38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7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complica.com.br/blog/matematica/mapa-mental-estatistica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risparada/brazilian-cit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F609-1746-1641-A524-FE0253C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D84-423F-AA43-A3C6-F01882D9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Ainda no notebook preparacaodados01.ipynb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3000" dirty="0"/>
              <a:t>Criar um novo </a:t>
            </a:r>
            <a:r>
              <a:rPr lang="pt-BR" sz="3000" dirty="0" err="1"/>
              <a:t>dataframe</a:t>
            </a:r>
            <a:r>
              <a:rPr lang="pt-BR" sz="3000" dirty="0"/>
              <a:t> (copiando do </a:t>
            </a:r>
            <a:r>
              <a:rPr lang="pt-BR" sz="3000" dirty="0" err="1"/>
              <a:t>df_brcities</a:t>
            </a:r>
            <a:r>
              <a:rPr lang="pt-BR" sz="3000" dirty="0"/>
              <a:t>) chamado </a:t>
            </a:r>
            <a:r>
              <a:rPr lang="pt-BR" sz="3000" dirty="0" err="1"/>
              <a:t>df_brresumo</a:t>
            </a:r>
            <a:r>
              <a:rPr lang="pt-BR" sz="3000" dirty="0"/>
              <a:t>, contendo: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CITY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STATE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CAPITAL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3 variáveis qualitativas nominais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3 variáveis qualitativas ordinais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3 variáveis quantitativas discretas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dirty="0"/>
              <a:t>3 variáveis quantitativas contínuas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6ABA-3821-F644-BE20-6C4D0C387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0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</a:t>
            </a:r>
            <a:r>
              <a:rPr lang="en-US" dirty="0" err="1"/>
              <a:t>Resumo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BECB-CE15-294B-9E59-8D0B5B9462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38" y="1664189"/>
            <a:ext cx="8220472" cy="40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</a:t>
            </a:r>
            <a:r>
              <a:rPr lang="en-US" dirty="0" err="1"/>
              <a:t>Resumo</a:t>
            </a:r>
            <a:r>
              <a:rPr lang="en-US" dirty="0"/>
              <a:t> - </a:t>
            </a:r>
            <a:r>
              <a:rPr lang="en-US" dirty="0" err="1"/>
              <a:t>Posição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A52E9-9D10-234D-B9BA-AACB2557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08944"/>
            <a:ext cx="7170977" cy="3848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DE6B10-1E0C-5A47-8D1C-C44BD9BEBF7D}"/>
              </a:ext>
            </a:extLst>
          </p:cNvPr>
          <p:cNvSpPr/>
          <p:nvPr/>
        </p:nvSpPr>
        <p:spPr>
          <a:xfrm>
            <a:off x="1066800" y="6124576"/>
            <a:ext cx="8284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https://descomplica.com.br/blog/matematica/mapa-mental-estatistica/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3D5AC-2937-8B4F-A3F6-FBB6CEDEB12F}"/>
              </a:ext>
            </a:extLst>
          </p:cNvPr>
          <p:cNvSpPr txBox="1"/>
          <p:nvPr/>
        </p:nvSpPr>
        <p:spPr>
          <a:xfrm>
            <a:off x="1143000" y="5566726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Pandas: </a:t>
            </a:r>
            <a:r>
              <a:rPr lang="pt-BR" sz="2000" dirty="0" err="1">
                <a:solidFill>
                  <a:schemeClr val="tx1"/>
                </a:solidFill>
              </a:rPr>
              <a:t>mean</a:t>
            </a:r>
            <a:r>
              <a:rPr lang="pt-BR" sz="2000" dirty="0">
                <a:solidFill>
                  <a:schemeClr val="tx1"/>
                </a:solidFill>
              </a:rPr>
              <a:t>(), </a:t>
            </a:r>
            <a:r>
              <a:rPr lang="pt-BR" sz="2000" dirty="0" err="1">
                <a:solidFill>
                  <a:schemeClr val="tx1"/>
                </a:solidFill>
              </a:rPr>
              <a:t>median</a:t>
            </a:r>
            <a:r>
              <a:rPr lang="pt-BR" sz="2000" dirty="0">
                <a:solidFill>
                  <a:schemeClr val="tx1"/>
                </a:solidFill>
              </a:rPr>
              <a:t>(), </a:t>
            </a:r>
            <a:r>
              <a:rPr lang="pt-BR" sz="2000" dirty="0" err="1">
                <a:solidFill>
                  <a:schemeClr val="tx1"/>
                </a:solidFill>
              </a:rPr>
              <a:t>mode</a:t>
            </a:r>
            <a:r>
              <a:rPr lang="pt-BR" sz="2000" dirty="0">
                <a:solidFill>
                  <a:schemeClr val="tx1"/>
                </a:solidFill>
              </a:rPr>
              <a:t>(), </a:t>
            </a:r>
            <a:r>
              <a:rPr lang="pt-BR" sz="2000" dirty="0" err="1">
                <a:solidFill>
                  <a:schemeClr val="tx1"/>
                </a:solidFill>
              </a:rPr>
              <a:t>describe</a:t>
            </a:r>
            <a:r>
              <a:rPr lang="pt-BR" sz="20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326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F609-1746-1641-A524-FE0253C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D84-423F-AA43-A3C6-F01882D9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/>
              <a:t>Ainda no notebook preparacaodados01.ipynb, com base no </a:t>
            </a:r>
            <a:r>
              <a:rPr lang="pt-BR" sz="3000" dirty="0" err="1"/>
              <a:t>dataframe</a:t>
            </a:r>
            <a:r>
              <a:rPr lang="pt-BR" sz="3000" dirty="0"/>
              <a:t> </a:t>
            </a:r>
            <a:r>
              <a:rPr lang="pt-BR" sz="3000" dirty="0" err="1"/>
              <a:t>df_brcities</a:t>
            </a:r>
            <a:endParaRPr lang="pt-BR" sz="30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Qual a média da variável GDP_CAPITA?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Qual o ponto médio (mediana) da variável COMP_TOT?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Quais os valores possíveis que a variável RURAL_URBAN pode assumir?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Qual é o valor predominante da variável RURAL_URBAN, considerando todas as cidades brasileiras?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6ABA-3821-F644-BE20-6C4D0C387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41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1A05-3F6B-1D43-A75B-AE68C90B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Medidas Resumo - Dispersão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AAA0-9EC6-084D-9C55-A5803A500D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75AD55-E947-5B4D-9D94-00FD1FB6F13B}"/>
              </a:ext>
            </a:extLst>
          </p:cNvPr>
          <p:cNvSpPr/>
          <p:nvPr/>
        </p:nvSpPr>
        <p:spPr bwMode="auto">
          <a:xfrm>
            <a:off x="1066800" y="2209800"/>
            <a:ext cx="3200400" cy="4038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dirty="0">
                <a:latin typeface="Calibri" pitchFamily="32" charset="0"/>
                <a:cs typeface="Arial" charset="0"/>
              </a:rPr>
              <a:t>Dado um conjunto de dados, a variância é uma medida de dispersão que mostra o quão distante cada valor desse conjunto está do valor central (médio).</a:t>
            </a:r>
          </a:p>
          <a:p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  <a:p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variância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da </a:t>
            </a:r>
            <a:r>
              <a:rPr lang="en-US" dirty="0" err="1"/>
              <a:t>média</a:t>
            </a:r>
            <a:r>
              <a:rPr lang="en-US" dirty="0"/>
              <a:t>; mas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distantes</a:t>
            </a:r>
            <a:r>
              <a:rPr lang="en-US" dirty="0"/>
              <a:t> da </a:t>
            </a:r>
            <a:r>
              <a:rPr lang="en-US" dirty="0" err="1"/>
              <a:t>média</a:t>
            </a:r>
            <a:r>
              <a:rPr lang="en-US" dirty="0"/>
              <a:t>.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B3490-3B57-6A4A-A2CF-AD02255AA48D}"/>
              </a:ext>
            </a:extLst>
          </p:cNvPr>
          <p:cNvSpPr/>
          <p:nvPr/>
        </p:nvSpPr>
        <p:spPr bwMode="auto">
          <a:xfrm>
            <a:off x="5181600" y="2209800"/>
            <a:ext cx="3200400" cy="40386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O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 o “</a:t>
            </a:r>
            <a:r>
              <a:rPr lang="en-US" dirty="0" err="1"/>
              <a:t>erro</a:t>
            </a:r>
            <a:r>
              <a:rPr lang="en-US" dirty="0"/>
              <a:t>” </a:t>
            </a:r>
            <a:r>
              <a:rPr lang="en-US" dirty="0" err="1"/>
              <a:t>em</a:t>
            </a:r>
            <a:r>
              <a:rPr lang="en-US" dirty="0"/>
              <a:t> um conjunto de dados,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quiséssemos</a:t>
            </a:r>
            <a:r>
              <a:rPr lang="en-US" dirty="0"/>
              <a:t> </a:t>
            </a:r>
            <a:r>
              <a:rPr lang="en-US" dirty="0" err="1"/>
              <a:t>substituir</a:t>
            </a:r>
            <a:r>
              <a:rPr lang="en-US" dirty="0"/>
              <a:t> um dos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coletados</a:t>
            </a:r>
            <a:r>
              <a:rPr lang="en-US" dirty="0"/>
              <a:t> pela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aritmética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 junto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</a:t>
            </a:r>
            <a:r>
              <a:rPr lang="en-US" dirty="0" err="1"/>
              <a:t>aritmética</a:t>
            </a:r>
            <a:r>
              <a:rPr lang="en-US" dirty="0"/>
              <a:t>, </a:t>
            </a:r>
            <a:r>
              <a:rPr lang="en-US" dirty="0" err="1"/>
              <a:t>informando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“</a:t>
            </a:r>
            <a:r>
              <a:rPr lang="en-US" dirty="0" err="1"/>
              <a:t>confiável</a:t>
            </a:r>
            <a:r>
              <a:rPr lang="en-US" dirty="0"/>
              <a:t>”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valor.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da </a:t>
            </a:r>
            <a:r>
              <a:rPr lang="en-US" dirty="0" err="1"/>
              <a:t>raiz</a:t>
            </a:r>
            <a:r>
              <a:rPr lang="en-US" dirty="0"/>
              <a:t> </a:t>
            </a:r>
            <a:r>
              <a:rPr lang="en-US" dirty="0" err="1"/>
              <a:t>quadrada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da </a:t>
            </a:r>
            <a:r>
              <a:rPr lang="en-US" dirty="0" err="1"/>
              <a:t>variância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D10F3-0335-E64C-82CE-188FFA6A7F65}"/>
              </a:ext>
            </a:extLst>
          </p:cNvPr>
          <p:cNvSpPr txBox="1"/>
          <p:nvPr/>
        </p:nvSpPr>
        <p:spPr>
          <a:xfrm>
            <a:off x="1066800" y="160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Variância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A6306-FFC6-F442-8ED9-D2562B5C6D3A}"/>
              </a:ext>
            </a:extLst>
          </p:cNvPr>
          <p:cNvSpPr txBox="1"/>
          <p:nvPr/>
        </p:nvSpPr>
        <p:spPr>
          <a:xfrm>
            <a:off x="5181600" y="160959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Desvio Padrão</a:t>
            </a:r>
          </a:p>
        </p:txBody>
      </p:sp>
    </p:spTree>
    <p:extLst>
      <p:ext uri="{BB962C8B-B14F-4D97-AF65-F5344CB8AC3E}">
        <p14:creationId xmlns:p14="http://schemas.microsoft.com/office/powerpoint/2010/main" val="2648263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1A05-3F6B-1D43-A75B-AE68C90B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Medidas Resumo - Dispersão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AAA0-9EC6-084D-9C55-A5803A500D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3D589-8D23-9147-A763-096A100D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67" y="1698232"/>
            <a:ext cx="7996746" cy="34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1A05-3F6B-1D43-A75B-AE68C90B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Medidas Resumo - Dispersão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AAA0-9EC6-084D-9C55-A5803A500D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3D589-8D23-9147-A763-096A100D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7" y="1698233"/>
            <a:ext cx="7996746" cy="1247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595E79-7AA4-A04D-AB9B-403BF09605FD}"/>
              </a:ext>
            </a:extLst>
          </p:cNvPr>
          <p:cNvSpPr txBox="1"/>
          <p:nvPr/>
        </p:nvSpPr>
        <p:spPr>
          <a:xfrm>
            <a:off x="999415" y="3167390"/>
            <a:ext cx="242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Variância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0212A-CBD8-DB4C-89FE-5034570501EA}"/>
              </a:ext>
            </a:extLst>
          </p:cNvPr>
          <p:cNvSpPr txBox="1"/>
          <p:nvPr/>
        </p:nvSpPr>
        <p:spPr>
          <a:xfrm>
            <a:off x="4723606" y="3150723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Desvio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1746D-F434-D14C-B4B7-087C4034E4C1}"/>
                  </a:ext>
                </a:extLst>
              </p:cNvPr>
              <p:cNvSpPr txBox="1"/>
              <p:nvPr/>
            </p:nvSpPr>
            <p:spPr>
              <a:xfrm>
                <a:off x="1463520" y="5018484"/>
                <a:ext cx="310848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Onde:</a:t>
                </a: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Xi = cada observação</a:t>
                </a:r>
              </a:p>
              <a:p>
                <a:r>
                  <a:rPr lang="pt-BR" dirty="0" err="1">
                    <a:solidFill>
                      <a:schemeClr val="tx1"/>
                    </a:solidFill>
                  </a:rPr>
                  <a:t>n</a:t>
                </a:r>
                <a:r>
                  <a:rPr lang="pt-BR" dirty="0">
                    <a:solidFill>
                      <a:schemeClr val="tx1"/>
                    </a:solidFill>
                  </a:rPr>
                  <a:t> = quantidade de observações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= média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= somatória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1746D-F434-D14C-B4B7-087C4034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20" y="5018484"/>
                <a:ext cx="3108480" cy="1477328"/>
              </a:xfrm>
              <a:prstGeom prst="rect">
                <a:avLst/>
              </a:prstGeom>
              <a:blipFill>
                <a:blip r:embed="rId3"/>
                <a:stretch>
                  <a:fillRect l="-1220" t="-855" r="-407" b="-51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D595261-C2AC-B143-AE9C-79148312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18450"/>
            <a:ext cx="2286000" cy="1993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12E8A5-41F2-3D43-B2BC-1D5E52605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97715"/>
            <a:ext cx="2611734" cy="1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3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1A05-3F6B-1D43-A75B-AE68C90B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Medidas Resumo - Dispersão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AAA0-9EC6-084D-9C55-A5803A500D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3D589-8D23-9147-A763-096A100D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67" y="1698233"/>
            <a:ext cx="7996746" cy="1247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595E79-7AA4-A04D-AB9B-403BF09605FD}"/>
              </a:ext>
            </a:extLst>
          </p:cNvPr>
          <p:cNvSpPr txBox="1"/>
          <p:nvPr/>
        </p:nvSpPr>
        <p:spPr>
          <a:xfrm>
            <a:off x="1419055" y="3139079"/>
            <a:ext cx="342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Variância – Sala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98831-5AA6-2C49-92FA-853561D065B0}"/>
                  </a:ext>
                </a:extLst>
              </p:cNvPr>
              <p:cNvSpPr txBox="1"/>
              <p:nvPr/>
            </p:nvSpPr>
            <p:spPr>
              <a:xfrm>
                <a:off x="1524000" y="3710181"/>
                <a:ext cx="4191000" cy="432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(10−9)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(9−9)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(9−9)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1"/>
                            </a:solidFill>
                          </a:rPr>
                          <m:t> +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(8−9)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BR" dirty="0">
                            <a:solidFill>
                              <a:schemeClr val="tx1"/>
                            </a:solidFill>
                          </a:rPr>
                          <m:t> +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(9−9)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= 0.40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98831-5AA6-2C49-92FA-853561D06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710181"/>
                <a:ext cx="4191000" cy="432106"/>
              </a:xfrm>
              <a:prstGeom prst="rect">
                <a:avLst/>
              </a:prstGeom>
              <a:blipFill>
                <a:blip r:embed="rId3"/>
                <a:stretch>
                  <a:fillRect l="-2121" t="-20000" r="-303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752628B-B147-C242-BD72-672D468BB23E}"/>
              </a:ext>
            </a:extLst>
          </p:cNvPr>
          <p:cNvSpPr txBox="1"/>
          <p:nvPr/>
        </p:nvSpPr>
        <p:spPr>
          <a:xfrm>
            <a:off x="1460827" y="4360319"/>
            <a:ext cx="342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Desvio Padrão – Sala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2B477-77B1-3142-AF9C-52629F28F916}"/>
                  </a:ext>
                </a:extLst>
              </p:cNvPr>
              <p:cNvSpPr txBox="1"/>
              <p:nvPr/>
            </p:nvSpPr>
            <p:spPr>
              <a:xfrm>
                <a:off x="1524000" y="4933864"/>
                <a:ext cx="1391343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0,40</m:t>
                          </m:r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≅0,63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42B477-77B1-3142-AF9C-52629F28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33864"/>
                <a:ext cx="1391343" cy="335413"/>
              </a:xfrm>
              <a:prstGeom prst="rect">
                <a:avLst/>
              </a:prstGeom>
              <a:blipFill>
                <a:blip r:embed="rId4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69C806B-90F2-F949-BBCC-B50E2D5D135F}"/>
              </a:ext>
            </a:extLst>
          </p:cNvPr>
          <p:cNvSpPr txBox="1"/>
          <p:nvPr/>
        </p:nvSpPr>
        <p:spPr>
          <a:xfrm>
            <a:off x="1295400" y="5581559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Pandas: var(), </a:t>
            </a:r>
            <a:r>
              <a:rPr lang="pt-BR" sz="2000" dirty="0" err="1">
                <a:solidFill>
                  <a:schemeClr val="tx1"/>
                </a:solidFill>
              </a:rPr>
              <a:t>std</a:t>
            </a:r>
            <a:r>
              <a:rPr lang="pt-BR" sz="20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376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F609-1746-1641-A524-FE0253C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D84-423F-AA43-A3C6-F01882D9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/>
              <a:t>Ainda no notebook preparacaodados01.ipynb, com base no </a:t>
            </a:r>
            <a:r>
              <a:rPr lang="pt-BR" sz="3000" dirty="0" err="1"/>
              <a:t>dataframe</a:t>
            </a:r>
            <a:r>
              <a:rPr lang="pt-BR" sz="3000" dirty="0"/>
              <a:t> </a:t>
            </a:r>
            <a:r>
              <a:rPr lang="pt-BR" sz="3000" dirty="0" err="1"/>
              <a:t>df_brcities</a:t>
            </a:r>
            <a:endParaRPr lang="pt-BR" sz="30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Qual a variância e desvio padrão da variável GDP_CAPITA?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Qual a variância e desvio padrão da variável POST_OFFICES?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Compare a diferença entre a variância das cidades do estado de SP e RJ, na variável GDP_CAPITA.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Apresentar todas as medidas resumo da variável GDP_CAPITA.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O que podemos concluir, comparando SP e RJ com a visão geral do Brasil, na variável GDP_CAPITA?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6ABA-3821-F644-BE20-6C4D0C387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25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19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73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3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0BC616CD-DBC6-2848-A98E-0AD1458D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Entendendo</a:t>
            </a:r>
            <a:r>
              <a:rPr lang="en-US" sz="1400" dirty="0"/>
              <a:t> </a:t>
            </a:r>
            <a:r>
              <a:rPr lang="en-US" sz="1400" dirty="0" err="1"/>
              <a:t>seu</a:t>
            </a:r>
            <a:r>
              <a:rPr lang="en-US" sz="1400" dirty="0"/>
              <a:t> dataset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Variáveis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Medidas</a:t>
            </a:r>
            <a:r>
              <a:rPr lang="en-US" sz="1400" dirty="0"/>
              <a:t> </a:t>
            </a:r>
            <a:r>
              <a:rPr lang="en-US" sz="1400" dirty="0" err="1"/>
              <a:t>Resumo</a:t>
            </a:r>
            <a:r>
              <a:rPr lang="en-US" sz="1400" dirty="0"/>
              <a:t> (</a:t>
            </a:r>
            <a:r>
              <a:rPr lang="en-US" sz="1400" dirty="0" err="1"/>
              <a:t>Estatística</a:t>
            </a:r>
            <a:r>
              <a:rPr lang="en-US" sz="1400" dirty="0"/>
              <a:t>)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Executar</a:t>
            </a:r>
            <a:r>
              <a:rPr lang="en-US" sz="1800" kern="0" dirty="0">
                <a:ea typeface="MS PGothic" pitchFamily="34" charset="-128"/>
              </a:rPr>
              <a:t> as </a:t>
            </a:r>
            <a:r>
              <a:rPr lang="en-US" sz="1800" kern="0" dirty="0" err="1">
                <a:ea typeface="MS PGothic" pitchFamily="34" charset="-128"/>
              </a:rPr>
              <a:t>tarefas</a:t>
            </a:r>
            <a:r>
              <a:rPr lang="en-US" sz="1800" kern="0" dirty="0">
                <a:ea typeface="MS PGothic" pitchFamily="34" charset="-128"/>
              </a:rPr>
              <a:t> de Data Wrangling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Lidar com Missing Values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Conversão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Variáveis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Criar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novas</a:t>
            </a:r>
            <a:r>
              <a:rPr lang="en-US" sz="1200" kern="0" dirty="0">
                <a:ea typeface="MS PGothic" pitchFamily="34" charset="-128"/>
              </a:rPr>
              <a:t> features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Renomear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Remover </a:t>
            </a:r>
            <a:r>
              <a:rPr lang="en-US" sz="1200" kern="0" dirty="0" err="1">
                <a:ea typeface="MS PGothic" pitchFamily="34" charset="-128"/>
              </a:rPr>
              <a:t>linhas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ou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Exportar</a:t>
            </a:r>
            <a:r>
              <a:rPr lang="en-US" sz="1200" kern="0" dirty="0">
                <a:ea typeface="MS PGothic" pitchFamily="34" charset="-128"/>
              </a:rPr>
              <a:t> um </a:t>
            </a:r>
            <a:r>
              <a:rPr lang="en-US" sz="1200" kern="0" dirty="0" err="1">
                <a:ea typeface="MS PGothic" pitchFamily="34" charset="-128"/>
              </a:rPr>
              <a:t>Dataframe</a:t>
            </a: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Lidar com valores nulos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Eliminar colunas que tenham valores nulos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Eliminar linhas que tenham valores nulos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Preencher atributos que tenham valores nulos com média, mediana, moda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Preencher atributos que tenham valores nulos com uma regressão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/>
            <a:r>
              <a:rPr lang="pt-BR" sz="2400" dirty="0"/>
              <a:t>Pandas: </a:t>
            </a:r>
            <a:r>
              <a:rPr lang="pt-BR" sz="2400" dirty="0" err="1"/>
              <a:t>dropna</a:t>
            </a:r>
            <a:r>
              <a:rPr lang="pt-BR" sz="2400" dirty="0"/>
              <a:t>() e </a:t>
            </a:r>
            <a:r>
              <a:rPr lang="pt-BR" sz="2400" dirty="0" err="1"/>
              <a:t>fillna</a:t>
            </a:r>
            <a:r>
              <a:rPr lang="pt-BR" sz="2400" dirty="0"/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89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df_mac</a:t>
            </a:r>
            <a:r>
              <a:rPr lang="pt-BR" sz="2200" dirty="0"/>
              <a:t>, levando somente as colunas CITY, STATE, CAPITAL, MAC, ESTIMATED_POP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todas as linhas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df_mac</a:t>
            </a:r>
            <a:r>
              <a:rPr lang="pt-BR" sz="2200" dirty="0"/>
              <a:t>, onde o campo MAC seja nulo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df_uber</a:t>
            </a:r>
            <a:r>
              <a:rPr lang="pt-BR" sz="2200" dirty="0"/>
              <a:t>, levando somente as colunas CITY, STATE, CAPITAL, UBER, ESTIMATED_POP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qualquer coluna, se houver ao menos um valor nulo nesta coluna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31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df_anyna</a:t>
            </a:r>
            <a:r>
              <a:rPr lang="pt-BR" sz="2200" dirty="0"/>
              <a:t>, levando todas as colunas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todas as linhas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df_anyna</a:t>
            </a:r>
            <a:r>
              <a:rPr lang="pt-BR" sz="2200" dirty="0"/>
              <a:t>, que tenham pelo menos 1 coluna com valores nulos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df_threshna</a:t>
            </a:r>
            <a:r>
              <a:rPr lang="pt-BR" sz="2200" dirty="0"/>
              <a:t>, levando todas as colunas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todas as linhas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df_threshna</a:t>
            </a:r>
            <a:r>
              <a:rPr lang="pt-BR" sz="2200" dirty="0"/>
              <a:t>, que tenham mais de 5 colunas com valores nulos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df_postoffices</a:t>
            </a:r>
            <a:r>
              <a:rPr lang="pt-BR" sz="2200" dirty="0"/>
              <a:t>, levando somente as colunas CITY, STATE, CAPITAL, POST_OFFICES, ESTIMATED_POP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Calcular a média da variável POST_OFFICES,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df_postoffices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Contar a quantidade de valores nulos da variável POST_OFFICES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Preencher os valores nulos da variável POST_OFFICES com a média da variável POST_OFFICES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Calcular a média da variável POST_OFFICES,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df_postoffices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359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de Variáveis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Muitas vezes, os dados que são coletados nos </a:t>
            </a:r>
            <a:r>
              <a:rPr lang="pt-BR" dirty="0" err="1"/>
              <a:t>datasets</a:t>
            </a:r>
            <a:r>
              <a:rPr lang="pt-BR" dirty="0"/>
              <a:t> estão em formatos internos diferentes do que precisamos para trabalhar no nosso projeto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Datas (formato visível) como </a:t>
            </a:r>
            <a:r>
              <a:rPr lang="pt-BR" dirty="0" err="1"/>
              <a:t>Strings</a:t>
            </a:r>
            <a:r>
              <a:rPr lang="pt-BR" dirty="0"/>
              <a:t> (formato interno)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Números (formato visível) como </a:t>
            </a:r>
            <a:r>
              <a:rPr lang="pt-BR" dirty="0" err="1"/>
              <a:t>Strings</a:t>
            </a:r>
            <a:r>
              <a:rPr lang="pt-BR" dirty="0"/>
              <a:t> (formato interno)</a:t>
            </a:r>
          </a:p>
          <a:p>
            <a:pPr marL="0" indent="0"/>
            <a:r>
              <a:rPr lang="pt-BR" sz="2400" dirty="0"/>
              <a:t>Pandas: </a:t>
            </a:r>
            <a:r>
              <a:rPr lang="pt-BR" sz="2400" dirty="0" err="1"/>
              <a:t>astype</a:t>
            </a:r>
            <a:r>
              <a:rPr lang="pt-BR" sz="2400" dirty="0"/>
              <a:t>(), </a:t>
            </a:r>
            <a:r>
              <a:rPr lang="pt-BR" sz="2400" dirty="0" err="1"/>
              <a:t>to_numeric</a:t>
            </a:r>
            <a:r>
              <a:rPr lang="pt-BR" sz="2400" dirty="0"/>
              <a:t>(), </a:t>
            </a:r>
            <a:r>
              <a:rPr lang="pt-BR" sz="2400" dirty="0" err="1"/>
              <a:t>to_datetime</a:t>
            </a:r>
            <a:r>
              <a:rPr lang="pt-BR" sz="2400" dirty="0"/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10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E420-F921-5D46-83B3-2482091D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4FAA-9D3C-2A48-BF54-3E2ED402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Alterar o tipo da variável AREA para numérico (</a:t>
            </a:r>
            <a:r>
              <a:rPr lang="pt-BR" sz="2200" dirty="0" err="1"/>
              <a:t>float</a:t>
            </a:r>
            <a:r>
              <a:rPr lang="pt-BR" sz="2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44B3-E1A9-2740-B74D-2B74BD1D81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7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Variáveis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5138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 um processo que ocorre dentro de Data Science e </a:t>
            </a:r>
            <a:r>
              <a:rPr lang="pt-BR" sz="2800" dirty="0" err="1"/>
              <a:t>Machine</a:t>
            </a:r>
            <a:r>
              <a:rPr lang="pt-BR" sz="2800" dirty="0"/>
              <a:t> Learning chamado </a:t>
            </a:r>
            <a:r>
              <a:rPr lang="pt-BR" sz="2800" dirty="0" err="1"/>
              <a:t>Feature</a:t>
            </a:r>
            <a:r>
              <a:rPr lang="pt-BR" sz="2800" dirty="0"/>
              <a:t> </a:t>
            </a:r>
            <a:r>
              <a:rPr lang="pt-BR" sz="2800" dirty="0" err="1"/>
              <a:t>Engineering</a:t>
            </a:r>
            <a:r>
              <a:rPr lang="pt-BR" sz="2800" dirty="0"/>
              <a:t>, que muitas vezes envolve a criação de variáveis novas, com base em variáveis existentes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Em geral, o conhecimento do domínio do problema, a atividade de exploração e/ou o tipo de modelo a ser utilizado, direcionam o processo de </a:t>
            </a:r>
            <a:r>
              <a:rPr lang="pt-BR" sz="2800" dirty="0" err="1"/>
              <a:t>Feature</a:t>
            </a:r>
            <a:r>
              <a:rPr lang="pt-BR" sz="2800" dirty="0"/>
              <a:t> </a:t>
            </a:r>
            <a:r>
              <a:rPr lang="pt-BR" sz="2800" dirty="0" err="1"/>
              <a:t>Engineering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800" dirty="0"/>
              <a:t>Exemplo Pandas: </a:t>
            </a:r>
            <a:r>
              <a:rPr lang="pt-BR" sz="1800" dirty="0" err="1"/>
              <a:t>dataframe_qualquer</a:t>
            </a:r>
            <a:r>
              <a:rPr lang="pt-BR" sz="1800" dirty="0"/>
              <a:t>[‘NOVA_COLUNA’] = </a:t>
            </a:r>
            <a:r>
              <a:rPr lang="pt-BR" sz="1800" dirty="0" err="1"/>
              <a:t>dataframe_qualquer</a:t>
            </a:r>
            <a:r>
              <a:rPr lang="pt-BR" sz="1800" dirty="0"/>
              <a:t>[‘COLUNA_EXISTENTE_1’] / </a:t>
            </a:r>
            <a:r>
              <a:rPr lang="pt-BR" sz="1800" dirty="0" err="1"/>
              <a:t>dataframe_qualquer</a:t>
            </a:r>
            <a:r>
              <a:rPr lang="pt-BR" sz="1800" dirty="0"/>
              <a:t>[‘COLUNA_EXISTENTE_2’]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8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E420-F921-5D46-83B3-2482091D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4FAA-9D3C-2A48-BF54-3E2ED402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df_mac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400" dirty="0"/>
              <a:t>Criar uma variável chamada MAC_CAPITA, que é calculada por ESTIMATED_POP / MAC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44B3-E1A9-2740-B74D-2B74BD1D81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19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E420-F921-5D46-83B3-2482091D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4FAA-9D3C-2A48-BF54-3E2ED402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400" dirty="0"/>
              <a:t>Criar uma variável chamada CITY_STATE, que é calculada por CITY + “ – “ + STATE (concatenação de dois campos)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44B3-E1A9-2740-B74D-2B74BD1D81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847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Renomear variáveis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Para facilitar o entendimento e manipulação de variáveis para um projeto, se faz necessária a renomeação de variáveis para algo mais claro para o contexto que estamos trabalhando</a:t>
            </a:r>
          </a:p>
          <a:p>
            <a:pPr marL="0" indent="0"/>
            <a:endParaRPr lang="pt-BR" dirty="0"/>
          </a:p>
          <a:p>
            <a:pPr marL="0" indent="0"/>
            <a:r>
              <a:rPr lang="pt-BR" sz="2400" dirty="0"/>
              <a:t>Pandas: </a:t>
            </a:r>
            <a:r>
              <a:rPr lang="pt-BR" sz="2400" dirty="0" err="1"/>
              <a:t>rename</a:t>
            </a:r>
            <a:r>
              <a:rPr lang="pt-BR" sz="2400" dirty="0"/>
              <a:t>(), </a:t>
            </a:r>
            <a:r>
              <a:rPr lang="pt-BR" sz="2400" dirty="0" err="1"/>
              <a:t>columns</a:t>
            </a:r>
            <a:r>
              <a:rPr lang="pt-BR" sz="2400" dirty="0"/>
              <a:t>()</a:t>
            </a:r>
          </a:p>
          <a:p>
            <a:pPr marL="0" indent="0"/>
            <a:endParaRPr lang="pt-B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83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Entendendo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dataset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Após a obtenção dos dados para seu projeto ou experimento, é necessário entender o </a:t>
            </a:r>
            <a:r>
              <a:rPr lang="pt-BR" sz="2800" dirty="0" err="1"/>
              <a:t>dataset</a:t>
            </a:r>
            <a:r>
              <a:rPr lang="pt-BR" sz="2800" dirty="0"/>
              <a:t> (conjunto de dados) para avaliar que tarefas de preparação, precisaremos executar para deixar as informações prontas para uma modelagem ou visualização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3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df_mac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Renomear as colunas CITY, STATE, CAPITAL, UBER, ESTIMATED_POP para Cidade, UF, Capital, </a:t>
            </a:r>
            <a:r>
              <a:rPr lang="pt-BR" sz="2200" dirty="0" err="1"/>
              <a:t>Qtde_McDonalds</a:t>
            </a:r>
            <a:r>
              <a:rPr lang="pt-BR" sz="2200" dirty="0"/>
              <a:t>, </a:t>
            </a:r>
            <a:r>
              <a:rPr lang="pt-BR" sz="2200" dirty="0" err="1"/>
              <a:t>Populacao_Estimada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Dica: Usar </a:t>
            </a:r>
            <a:r>
              <a:rPr lang="pt-BR" sz="2200"/>
              <a:t>columns </a:t>
            </a:r>
            <a:r>
              <a:rPr lang="pt-BR" sz="2200" dirty="0"/>
              <a:t>para todo o </a:t>
            </a:r>
            <a:r>
              <a:rPr lang="pt-BR" sz="2200" dirty="0" err="1"/>
              <a:t>dataframe</a:t>
            </a:r>
            <a:endParaRPr lang="pt-BR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604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Renomear as colunas CITY, STATE, CAPITAL para Cidade, UF, Capital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Dica: Usar </a:t>
            </a:r>
            <a:r>
              <a:rPr lang="pt-BR" sz="2200" dirty="0" err="1"/>
              <a:t>rename</a:t>
            </a:r>
            <a:r>
              <a:rPr lang="pt-BR" sz="2200" dirty="0"/>
              <a:t> para colunas específicas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20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EA3A-FC6B-1F4D-9B32-EF210876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Remover linhas ou colunas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8F6E-5AA5-B947-87C0-B5C60068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muitas situações, com base numa análise exploratória dos dados (EDA), torna-se necessário, para facilitar o trabalho do cientista de dados ao trabalhar com os dados mais direcionados ao projeto, eliminar </a:t>
            </a:r>
            <a:r>
              <a:rPr lang="pt-BR" dirty="0" err="1"/>
              <a:t>features</a:t>
            </a:r>
            <a:r>
              <a:rPr lang="pt-BR" dirty="0"/>
              <a:t> (colunas) ou observações (linhas)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/>
            <a:r>
              <a:rPr lang="pt-BR" sz="2000" dirty="0"/>
              <a:t>Pandas: </a:t>
            </a:r>
            <a:r>
              <a:rPr lang="pt-BR" sz="2000" dirty="0" err="1"/>
              <a:t>drop</a:t>
            </a:r>
            <a:r>
              <a:rPr lang="pt-BR" sz="2000" dirty="0"/>
              <a:t>(), </a:t>
            </a:r>
            <a:r>
              <a:rPr lang="pt-BR" sz="2000" dirty="0" err="1"/>
              <a:t>drop</a:t>
            </a:r>
            <a:r>
              <a:rPr lang="pt-BR" sz="2000" dirty="0"/>
              <a:t>(</a:t>
            </a:r>
            <a:r>
              <a:rPr lang="pt-BR" sz="2000" dirty="0" err="1"/>
              <a:t>axis</a:t>
            </a:r>
            <a:r>
              <a:rPr lang="pt-BR" sz="2000" dirty="0"/>
              <a:t> = 1)</a:t>
            </a:r>
          </a:p>
          <a:p>
            <a:pPr marL="0" indent="0"/>
            <a:r>
              <a:rPr lang="pt-BR" sz="2000" dirty="0" err="1"/>
              <a:t>Axis</a:t>
            </a:r>
            <a:r>
              <a:rPr lang="pt-BR" sz="2000" dirty="0"/>
              <a:t> = eixo ... </a:t>
            </a:r>
            <a:r>
              <a:rPr lang="pt-BR" sz="2000" dirty="0" err="1"/>
              <a:t>Axis</a:t>
            </a:r>
            <a:r>
              <a:rPr lang="pt-BR" sz="2000" dirty="0"/>
              <a:t> = 1 (coluna), </a:t>
            </a:r>
            <a:r>
              <a:rPr lang="pt-BR" sz="2000" dirty="0" err="1"/>
              <a:t>Axis</a:t>
            </a:r>
            <a:r>
              <a:rPr lang="pt-BR" sz="2000" dirty="0"/>
              <a:t> = 0 (linha)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6FD9-9452-D04E-9923-039204F999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497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preparacaodados01.ipynb, com base no </a:t>
            </a:r>
            <a:r>
              <a:rPr lang="pt-BR" sz="2800" dirty="0" err="1"/>
              <a:t>dataframe</a:t>
            </a:r>
            <a:r>
              <a:rPr lang="pt-BR" sz="2800" dirty="0"/>
              <a:t> </a:t>
            </a:r>
            <a:r>
              <a:rPr lang="pt-BR" sz="2800" dirty="0" err="1"/>
              <a:t>df_brcities</a:t>
            </a:r>
            <a:endParaRPr lang="pt-BR" sz="2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Fazer uma cópia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df_remove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as colunas UBER, MAC, WALLMART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df_remove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Eliminar as linhas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df_remove</a:t>
            </a:r>
            <a:r>
              <a:rPr lang="pt-BR" sz="2200" dirty="0"/>
              <a:t>, onde o campo STATE = SP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245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EA3A-FC6B-1F4D-9B32-EF210876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Exportar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8F6E-5AA5-B947-87C0-B5C60068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Para garantir e proteger os dados de um </a:t>
            </a:r>
            <a:r>
              <a:rPr lang="pt-BR" dirty="0" err="1"/>
              <a:t>dataframe</a:t>
            </a:r>
            <a:r>
              <a:rPr lang="pt-BR" dirty="0"/>
              <a:t>, é indicado que o mesmo seja persistido (salvo) em um arquivo físico, até mesmo para que outros membros da equipe possam trabalhar com esta versão intermediária para realizar novas análises, explorações e até outros tipos de transformações ou preparações</a:t>
            </a:r>
          </a:p>
          <a:p>
            <a:pPr marL="0" indent="0"/>
            <a:endParaRPr lang="pt-BR" dirty="0"/>
          </a:p>
          <a:p>
            <a:pPr marL="0" indent="0"/>
            <a:r>
              <a:rPr lang="pt-BR" sz="2000" dirty="0"/>
              <a:t>Pandas: </a:t>
            </a:r>
            <a:r>
              <a:rPr lang="pt-BR" sz="2000" dirty="0" err="1"/>
              <a:t>to_csv</a:t>
            </a:r>
            <a:r>
              <a:rPr lang="pt-BR" sz="2000" dirty="0"/>
              <a:t>(), </a:t>
            </a:r>
            <a:r>
              <a:rPr lang="pt-BR" sz="2000" dirty="0" err="1"/>
              <a:t>to_excel</a:t>
            </a:r>
            <a:r>
              <a:rPr lang="pt-BR" sz="2000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6FD9-9452-D04E-9923-039204F999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6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4817-43E9-6346-860B-47E59D85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AA8D2-B5D2-DC4F-AADF-4460A1E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Ainda no notebook preparacaodados01.ipynb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Exportar o conteúdo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df_postoffices</a:t>
            </a:r>
            <a:r>
              <a:rPr lang="pt-BR" sz="2200" dirty="0"/>
              <a:t> para o arquivo </a:t>
            </a:r>
            <a:r>
              <a:rPr lang="pt-BR" sz="2200" dirty="0" err="1"/>
              <a:t>postoffices.csv</a:t>
            </a:r>
            <a:endParaRPr lang="pt-BR" sz="2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200" dirty="0"/>
              <a:t>Exportar o conteúdo do </a:t>
            </a:r>
            <a:r>
              <a:rPr lang="pt-BR" sz="2200" dirty="0" err="1"/>
              <a:t>dataframe</a:t>
            </a:r>
            <a:r>
              <a:rPr lang="pt-BR" sz="2200" dirty="0"/>
              <a:t> </a:t>
            </a:r>
            <a:r>
              <a:rPr lang="pt-BR" sz="2200" dirty="0" err="1"/>
              <a:t>df_brcities</a:t>
            </a:r>
            <a:r>
              <a:rPr lang="pt-BR" sz="2200" dirty="0"/>
              <a:t> para o arquivo </a:t>
            </a:r>
            <a:r>
              <a:rPr lang="pt-BR" sz="2200" err="1"/>
              <a:t>brcities</a:t>
            </a:r>
            <a:r>
              <a:rPr lang="pt-BR" sz="2200"/>
              <a:t>.xlsx</a:t>
            </a:r>
            <a:endParaRPr lang="pt-BR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5E19-7545-2449-ACAA-2A166361E6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86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36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36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37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F7436D-A575-1B4F-A709-BBEB130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Lista de </a:t>
            </a:r>
            <a:r>
              <a:rPr lang="en-US" dirty="0" err="1"/>
              <a:t>Exercícios</a:t>
            </a:r>
            <a:r>
              <a:rPr lang="en-US" dirty="0"/>
              <a:t> –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021127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1744662" y="3275012"/>
            <a:ext cx="60864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5400" b="1" dirty="0" err="1">
                <a:solidFill>
                  <a:srgbClr val="7F7F4C"/>
                </a:solidFill>
                <a:latin typeface="Arial" charset="0"/>
              </a:rPr>
              <a:t>Bons</a:t>
            </a:r>
            <a:r>
              <a:rPr lang="en-US" sz="5400" b="1" dirty="0">
                <a:solidFill>
                  <a:srgbClr val="7F7F4C"/>
                </a:solidFill>
                <a:latin typeface="Arial" charset="0"/>
              </a:rPr>
              <a:t> </a:t>
            </a:r>
            <a:r>
              <a:rPr lang="en-US" sz="5400" b="1" dirty="0" err="1">
                <a:solidFill>
                  <a:srgbClr val="7F7F4C"/>
                </a:solidFill>
                <a:latin typeface="Arial" charset="0"/>
              </a:rPr>
              <a:t>feriados</a:t>
            </a:r>
            <a:r>
              <a:rPr lang="en-US" sz="5400" b="1" dirty="0">
                <a:solidFill>
                  <a:srgbClr val="7F7F4C"/>
                </a:solidFill>
                <a:latin typeface="Arial" charset="0"/>
              </a:rPr>
              <a:t> !!!!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38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2731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1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fontScale="925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Abrir o </a:t>
            </a:r>
            <a:r>
              <a:rPr lang="pt-BR" sz="2800" dirty="0" err="1"/>
              <a:t>JupyterLab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Criar um notebook preparacaodados01.ipynb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Baixar os </a:t>
            </a:r>
            <a:r>
              <a:rPr lang="pt-BR" sz="2800" dirty="0" err="1"/>
              <a:t>datasets</a:t>
            </a:r>
            <a:r>
              <a:rPr lang="pt-BR" sz="2800" dirty="0"/>
              <a:t> </a:t>
            </a:r>
            <a:r>
              <a:rPr lang="en-US" sz="2800" dirty="0">
                <a:hlinkClick r:id="rId3"/>
              </a:rPr>
              <a:t>https://www.kaggle.com/crisparada/brazilian-cities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primeira parte, vocês vão: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Chamar as bibliotecas padrão (pandas, </a:t>
            </a:r>
            <a:r>
              <a:rPr lang="pt-BR" sz="2400" dirty="0" err="1"/>
              <a:t>matplotlib</a:t>
            </a:r>
            <a:r>
              <a:rPr lang="pt-BR" sz="2400" dirty="0"/>
              <a:t>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 err="1"/>
              <a:t>Setar</a:t>
            </a:r>
            <a:r>
              <a:rPr lang="pt-BR" sz="2400" dirty="0"/>
              <a:t> configurações </a:t>
            </a:r>
            <a:r>
              <a:rPr lang="pt-BR" sz="2400" dirty="0" err="1"/>
              <a:t>matplotlib</a:t>
            </a:r>
            <a:r>
              <a:rPr lang="pt-BR" sz="2400" dirty="0"/>
              <a:t>, </a:t>
            </a:r>
            <a:r>
              <a:rPr lang="pt-BR" sz="2400" dirty="0" err="1"/>
              <a:t>max_columns</a:t>
            </a:r>
            <a:r>
              <a:rPr lang="pt-BR" sz="2400" dirty="0"/>
              <a:t>, </a:t>
            </a:r>
            <a:r>
              <a:rPr lang="pt-BR" sz="2400" dirty="0" err="1"/>
              <a:t>max_rows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Criar um </a:t>
            </a:r>
            <a:r>
              <a:rPr lang="pt-BR" sz="2400" dirty="0" err="1"/>
              <a:t>dataframe</a:t>
            </a:r>
            <a:r>
              <a:rPr lang="pt-BR" sz="2400" dirty="0"/>
              <a:t> chamado </a:t>
            </a:r>
            <a:r>
              <a:rPr lang="pt-BR" sz="2400" dirty="0" err="1"/>
              <a:t>df_brcities</a:t>
            </a:r>
            <a:r>
              <a:rPr lang="pt-BR" sz="2400" dirty="0"/>
              <a:t>, carregando o arquivo </a:t>
            </a:r>
            <a:r>
              <a:rPr lang="pt-BR" sz="2400" dirty="0" err="1"/>
              <a:t>BRAZIL_CITIES.csv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Visualizar a estrutura deste </a:t>
            </a:r>
            <a:r>
              <a:rPr lang="pt-BR" sz="2400" dirty="0" err="1"/>
              <a:t>dataframe</a:t>
            </a:r>
            <a:endParaRPr lang="pt-BR" sz="24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4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74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D25DF-6246-B94F-8133-A9C65097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79" y="2286000"/>
            <a:ext cx="822152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9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9713FC-409D-494E-9446-A7A9715FE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Quantitativas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Características descritos como números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Discretas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Resultantes de contagens, portanto assumem números inteiros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Contínuas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Assumem valores em intervalos e, geralmente vem de alguma mensuração</a:t>
            </a:r>
          </a:p>
        </p:txBody>
      </p:sp>
    </p:spTree>
    <p:extLst>
      <p:ext uri="{BB962C8B-B14F-4D97-AF65-F5344CB8AC3E}">
        <p14:creationId xmlns:p14="http://schemas.microsoft.com/office/powerpoint/2010/main" val="18205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9713FC-409D-494E-9446-A7A9715FE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Qualitativas ou Categóricas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Características descritos como atributos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Nominais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Não possuem ordenação entre as categorias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Ordinais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Possuem ordenação entre as categorias, indicando uma intensidade crescente de realização</a:t>
            </a:r>
          </a:p>
        </p:txBody>
      </p:sp>
    </p:spTree>
    <p:extLst>
      <p:ext uri="{BB962C8B-B14F-4D97-AF65-F5344CB8AC3E}">
        <p14:creationId xmlns:p14="http://schemas.microsoft.com/office/powerpoint/2010/main" val="107265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F609-1746-1641-A524-FE0253C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Variáveis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D84-423F-AA43-A3C6-F01882D9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nosso </a:t>
            </a:r>
            <a:r>
              <a:rPr lang="pt-BR" dirty="0" err="1"/>
              <a:t>dataset</a:t>
            </a:r>
            <a:r>
              <a:rPr lang="pt-BR" dirty="0"/>
              <a:t> BRAZIL_CITIES, quais exemplos podemos citar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Variáveis Quantitativas Discretas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Variáveis Quantitativas Contínuas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Variáveis Qualitativas Nominais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Variáveis Qualitativas Ordinais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6ABA-3821-F644-BE20-6C4D0C387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36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F609-1746-1641-A524-FE0253C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D84-423F-AA43-A3C6-F01882D9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/>
              <a:t>Ainda no notebook preparacaodados01.ipynb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Criar um </a:t>
            </a:r>
            <a:r>
              <a:rPr lang="pt-BR" sz="2400" dirty="0" err="1"/>
              <a:t>dataframe</a:t>
            </a:r>
            <a:r>
              <a:rPr lang="pt-BR" sz="2400" dirty="0"/>
              <a:t> chamado </a:t>
            </a:r>
            <a:r>
              <a:rPr lang="pt-BR" sz="2400" dirty="0" err="1"/>
              <a:t>df_dictionary</a:t>
            </a:r>
            <a:r>
              <a:rPr lang="pt-BR" sz="2400" dirty="0"/>
              <a:t>, carregando o arquivo </a:t>
            </a:r>
            <a:r>
              <a:rPr lang="pt-BR" sz="2400" dirty="0" err="1"/>
              <a:t>data_dictionary.csv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Visualizar todos os registros do </a:t>
            </a:r>
            <a:r>
              <a:rPr lang="pt-BR" sz="2400" dirty="0" err="1"/>
              <a:t>dataframe</a:t>
            </a:r>
            <a:r>
              <a:rPr lang="pt-BR" sz="2400" dirty="0"/>
              <a:t> </a:t>
            </a:r>
            <a:r>
              <a:rPr lang="pt-BR" sz="2400" dirty="0" err="1"/>
              <a:t>df_dictionary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Visualizar as 15 primeiras linhas do </a:t>
            </a:r>
            <a:r>
              <a:rPr lang="pt-BR" sz="2400" dirty="0" err="1"/>
              <a:t>dataframe</a:t>
            </a:r>
            <a:r>
              <a:rPr lang="pt-BR" sz="2400" dirty="0"/>
              <a:t> </a:t>
            </a:r>
            <a:r>
              <a:rPr lang="pt-BR" sz="2400" dirty="0" err="1"/>
              <a:t>df_brcities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Continua ...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6ABA-3821-F644-BE20-6C4D0C387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37988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31230</TotalTime>
  <Words>1775</Words>
  <Application>Microsoft Macintosh PowerPoint</Application>
  <PresentationFormat>On-screen Show (4:3)</PresentationFormat>
  <Paragraphs>252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Times New Roman</vt:lpstr>
      <vt:lpstr>Wingdings</vt:lpstr>
      <vt:lpstr>2_Tema do Office</vt:lpstr>
      <vt:lpstr>PowerPoint Presentation</vt:lpstr>
      <vt:lpstr>Agenda – Aula 3</vt:lpstr>
      <vt:lpstr>Entendendo seu dataset</vt:lpstr>
      <vt:lpstr>Exercício 1</vt:lpstr>
      <vt:lpstr>Tipos de Variáveis</vt:lpstr>
      <vt:lpstr>Tipos de Variáveis</vt:lpstr>
      <vt:lpstr>Tipos de Variáveis</vt:lpstr>
      <vt:lpstr>Tipos de Variáveis</vt:lpstr>
      <vt:lpstr>Exercício 2</vt:lpstr>
      <vt:lpstr>Exercício 2</vt:lpstr>
      <vt:lpstr>Medidas Resumo</vt:lpstr>
      <vt:lpstr>Medidas Resumo - Posição</vt:lpstr>
      <vt:lpstr>Exercício 3</vt:lpstr>
      <vt:lpstr>Medidas Resumo - Dispersão</vt:lpstr>
      <vt:lpstr>Medidas Resumo - Dispersão</vt:lpstr>
      <vt:lpstr>Medidas Resumo - Dispersão</vt:lpstr>
      <vt:lpstr>Medidas Resumo - Dispersão</vt:lpstr>
      <vt:lpstr>Exercício 4</vt:lpstr>
      <vt:lpstr>PowerPoint Presentation</vt:lpstr>
      <vt:lpstr>Lidar com valores nulos</vt:lpstr>
      <vt:lpstr>Exercício 5</vt:lpstr>
      <vt:lpstr>Exercício 5</vt:lpstr>
      <vt:lpstr>Exercício 6</vt:lpstr>
      <vt:lpstr>Conversão de Variáveis</vt:lpstr>
      <vt:lpstr>Exercício 7</vt:lpstr>
      <vt:lpstr>Criação de Variáveis</vt:lpstr>
      <vt:lpstr>Exercício 8</vt:lpstr>
      <vt:lpstr>Exercício 8</vt:lpstr>
      <vt:lpstr>Renomear variáveis</vt:lpstr>
      <vt:lpstr>Exercício 9</vt:lpstr>
      <vt:lpstr>Exercício 9</vt:lpstr>
      <vt:lpstr>Remover linhas ou colunas</vt:lpstr>
      <vt:lpstr>Exercício 10</vt:lpstr>
      <vt:lpstr>Exportar Dataframe</vt:lpstr>
      <vt:lpstr>Exercício 11</vt:lpstr>
      <vt:lpstr>PowerPoint Presentation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2347</cp:revision>
  <cp:lastPrinted>1601-01-01T00:00:00Z</cp:lastPrinted>
  <dcterms:created xsi:type="dcterms:W3CDTF">2011-03-10T17:40:53Z</dcterms:created>
  <dcterms:modified xsi:type="dcterms:W3CDTF">2019-11-20T18:09:50Z</dcterms:modified>
</cp:coreProperties>
</file>